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21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82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8C78B8-BC83-A0B7-1FF2-00D02DC011E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9685776-A8E2-1D40-AED6-DF70131CE26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627703-3B9F-F4BE-722D-9D947EB777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4DBCE-0CB2-4E92-8D6A-E28F876AE341}" type="datetimeFigureOut">
              <a:rPr lang="en-US" smtClean="0"/>
              <a:t>7/30/2025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F24429-CA2C-5EE7-3076-3A42D8C28A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257C9A-6802-A08D-24F8-97917B6BA3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B5F32-6FEF-4599-B38F-99BF55B3A9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26174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4E4DC5-01E9-C85A-0FBB-D08220FCB9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210DEB6-FFF9-4BB7-8CFD-C3F93423808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650B48-2370-12C5-46BE-DD03F50A87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4DBCE-0CB2-4E92-8D6A-E28F876AE341}" type="datetimeFigureOut">
              <a:rPr lang="en-US" smtClean="0"/>
              <a:t>7/30/2025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16CFEC-337F-16A8-62C1-75FB82FB4C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4890D1-F702-F7A5-08BF-82521D5BE4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B5F32-6FEF-4599-B38F-99BF55B3A9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4402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501A381-2769-E242-C331-3B35F9E3CDF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511B007-9E8A-1C3F-0096-7F0C05EA480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2E9E5D-E683-7C0D-6F5D-AC74760F31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4DBCE-0CB2-4E92-8D6A-E28F876AE341}" type="datetimeFigureOut">
              <a:rPr lang="en-US" smtClean="0"/>
              <a:t>7/30/2025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AE09BF-6353-C1EF-664A-B6958DA6E7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8D3A9B-6CC9-E3EA-61A8-AF4894F6EB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B5F32-6FEF-4599-B38F-99BF55B3A9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11763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A15B00-2E6E-14E9-1609-50FC742ABA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E6A48E-F7BF-1B7C-0F9C-7E7D8FDA29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14F4FC-AEAF-5E5F-EEEF-DCCB64C9BD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4DBCE-0CB2-4E92-8D6A-E28F876AE341}" type="datetimeFigureOut">
              <a:rPr lang="en-US" smtClean="0"/>
              <a:t>7/30/2025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1E9B5C-32BB-CB6B-FAEB-50DA715826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5C76D1-AE4A-D3E3-2CC8-9582D334EE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B5F32-6FEF-4599-B38F-99BF55B3A9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8955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F5EE9A-CDF2-F049-2B1E-8439029783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075DBD2-A72A-3593-5863-BBB26DDE69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2DD3EE-1AFB-38D9-B2DB-FA74AA0063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4DBCE-0CB2-4E92-8D6A-E28F876AE341}" type="datetimeFigureOut">
              <a:rPr lang="en-US" smtClean="0"/>
              <a:t>7/30/2025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4DD6F8-8295-C7A8-1CBA-E4CBEC27D8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09F031-953C-8764-2FC1-2C2ED4216B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B5F32-6FEF-4599-B38F-99BF55B3A9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25736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635987-CCB0-C7FC-173B-099E3458EA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C0C570-394E-CCC2-DD91-558E145CB3A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849A146-01FC-83A2-5674-0A3CC813EE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94C7C1B-9817-37AF-BB4A-444BE8D679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4DBCE-0CB2-4E92-8D6A-E28F876AE341}" type="datetimeFigureOut">
              <a:rPr lang="en-US" smtClean="0"/>
              <a:t>7/30/2025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82C5795-2B48-DC21-1E8B-D9FEA2269A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7251936-BA2C-55CB-A14B-E45709EA24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B5F32-6FEF-4599-B38F-99BF55B3A9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11168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B3DA20-6098-9B6F-852C-3C7C924899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8AA5374-3580-D59B-FA62-2358145BB7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BBFB87C-AD0E-2EB8-06C0-A289C93756A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A5DFEFD-5543-CE96-DA46-4EF0CC6F400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E53E239-5B95-B18D-954F-F47462CBF24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4278733-2F5F-233C-E558-EADCEAD3D6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4DBCE-0CB2-4E92-8D6A-E28F876AE341}" type="datetimeFigureOut">
              <a:rPr lang="en-US" smtClean="0"/>
              <a:t>7/30/2025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9B46A74-A4F1-5122-DBC7-716BB9312E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69B7B51-9E1B-831E-9CDD-BAF16AACD2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B5F32-6FEF-4599-B38F-99BF55B3A9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93050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E0A8B9-DB79-9BB2-0B78-93D308BE74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996519E-A774-4C2D-6DCC-8932ABED1A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4DBCE-0CB2-4E92-8D6A-E28F876AE341}" type="datetimeFigureOut">
              <a:rPr lang="en-US" smtClean="0"/>
              <a:t>7/30/2025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19719BE-5649-B3D7-C040-0F7EE6A3FC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4F15E79-56FA-59FF-A3FC-7DF055B420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B5F32-6FEF-4599-B38F-99BF55B3A9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40940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742B832-73E7-C268-741B-F93E81615A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4DBCE-0CB2-4E92-8D6A-E28F876AE341}" type="datetimeFigureOut">
              <a:rPr lang="en-US" smtClean="0"/>
              <a:t>7/30/2025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02AB480-78D0-10FE-3468-165BE93005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EB9B15A-7B73-CDCB-A937-6A8BB2798C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B5F32-6FEF-4599-B38F-99BF55B3A9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28626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D903D1-620C-4C5D-DEB8-A2DCB8A40E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04C588-88E1-0400-30C9-0EB4B8293C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8848CBA-F493-291B-ACEE-6B69C1FC980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2472FED-9E0E-3327-E8C6-F17BB4743E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4DBCE-0CB2-4E92-8D6A-E28F876AE341}" type="datetimeFigureOut">
              <a:rPr lang="en-US" smtClean="0"/>
              <a:t>7/30/2025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3BF363B-C02A-4FF9-BCFE-DAB1B98C51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5B0F92E-440E-14AB-2118-945F4F696D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B5F32-6FEF-4599-B38F-99BF55B3A9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5740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1749AE-DFB4-8F11-99E7-627045550C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1230793-8CCB-C900-E308-E57413DC46F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5702843-F1B9-939E-F893-95BBBCA984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C363EFD-F64E-D0AC-BEE9-7A7622E7D8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4DBCE-0CB2-4E92-8D6A-E28F876AE341}" type="datetimeFigureOut">
              <a:rPr lang="en-US" smtClean="0"/>
              <a:t>7/30/2025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B0159C4-FFDA-CE90-BC85-5D019BA1AF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F93F1EC-6264-EA52-4F26-0DC96F76BC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B5F32-6FEF-4599-B38F-99BF55B3A9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20661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601C50B-06C4-10D4-86BA-0A3AA1E045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D25FF35-CEED-A0C4-8F97-D056751BCD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76DF87-79C8-A373-B8F0-0AB88B65A66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964DBCE-0CB2-4E92-8D6A-E28F876AE341}" type="datetimeFigureOut">
              <a:rPr lang="en-US" smtClean="0"/>
              <a:t>7/30/2025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1EE7DF-250E-88EE-1E30-0606C4AB51F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1A55D5-CF18-35E3-E7EC-476F0923A18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8EB5F32-6FEF-4599-B38F-99BF55B3A9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68028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sv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sv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sv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D23642-BBB8-8F3C-9A5B-859DDF4C40B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885957"/>
            <a:ext cx="9144000" cy="2387600"/>
          </a:xfrm>
        </p:spPr>
        <p:txBody>
          <a:bodyPr>
            <a:normAutofit/>
          </a:bodyPr>
          <a:lstStyle/>
          <a:p>
            <a:pPr algn="l"/>
            <a:r>
              <a:rPr lang="en-US" sz="4000" i="1" dirty="0">
                <a:solidFill>
                  <a:schemeClr val="bg1"/>
                </a:solidFill>
              </a:rPr>
              <a:t>Enhancing Functionality And Performance Of The E-Convocation </a:t>
            </a:r>
            <a:br>
              <a:rPr lang="en-US" sz="4000" i="1" dirty="0">
                <a:solidFill>
                  <a:schemeClr val="bg1"/>
                </a:solidFill>
              </a:rPr>
            </a:br>
            <a:r>
              <a:rPr lang="en-US" sz="4000" i="1" dirty="0">
                <a:solidFill>
                  <a:schemeClr val="bg1"/>
                </a:solidFill>
              </a:rPr>
              <a:t>[ A125 ]</a:t>
            </a:r>
            <a:br>
              <a:rPr lang="en-US" sz="4000" dirty="0">
                <a:solidFill>
                  <a:schemeClr val="bg1"/>
                </a:solidFill>
              </a:rPr>
            </a:br>
            <a:endParaRPr lang="en-US" sz="4000" i="1" dirty="0">
              <a:solidFill>
                <a:schemeClr val="bg1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0D34FA2-4F22-8FEB-3D53-DDC1F862CFE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22400" y="4341092"/>
            <a:ext cx="1902691" cy="482599"/>
          </a:xfrm>
        </p:spPr>
        <p:txBody>
          <a:bodyPr/>
          <a:lstStyle/>
          <a:p>
            <a:r>
              <a:rPr lang="en-US" b="1" i="1" dirty="0">
                <a:solidFill>
                  <a:schemeClr val="bg1"/>
                </a:solidFill>
              </a:rPr>
              <a:t>Presenter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C9E3D6FB-7A77-40D8-4AAD-4EDBFBF9A6A1}"/>
              </a:ext>
            </a:extLst>
          </p:cNvPr>
          <p:cNvCxnSpPr/>
          <p:nvPr/>
        </p:nvCxnSpPr>
        <p:spPr>
          <a:xfrm>
            <a:off x="1681295" y="4296068"/>
            <a:ext cx="1536192" cy="0"/>
          </a:xfrm>
          <a:prstGeom prst="line">
            <a:avLst/>
          </a:prstGeom>
          <a:ln w="47625">
            <a:solidFill>
              <a:schemeClr val="bg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D22F1B8B-EE77-9D30-58AC-042D6C9FB533}"/>
              </a:ext>
            </a:extLst>
          </p:cNvPr>
          <p:cNvCxnSpPr>
            <a:cxnSpLocks/>
          </p:cNvCxnSpPr>
          <p:nvPr/>
        </p:nvCxnSpPr>
        <p:spPr>
          <a:xfrm>
            <a:off x="3217487" y="4567243"/>
            <a:ext cx="744913" cy="15148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Title 1">
            <a:extLst>
              <a:ext uri="{FF2B5EF4-FFF2-40B4-BE49-F238E27FC236}">
                <a16:creationId xmlns:a16="http://schemas.microsoft.com/office/drawing/2014/main" id="{85A24C8D-992F-66C8-F53D-DF8C65B07C7F}"/>
              </a:ext>
            </a:extLst>
          </p:cNvPr>
          <p:cNvSpPr txBox="1">
            <a:spLocks/>
          </p:cNvSpPr>
          <p:nvPr/>
        </p:nvSpPr>
        <p:spPr>
          <a:xfrm>
            <a:off x="1557251" y="3629891"/>
            <a:ext cx="9144000" cy="2387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800" i="1" dirty="0">
                <a:solidFill>
                  <a:schemeClr val="bg1"/>
                </a:solidFill>
              </a:rPr>
              <a:t>Mohd Zamri bin Salleh</a:t>
            </a:r>
          </a:p>
          <a:p>
            <a:pPr algn="l"/>
            <a:r>
              <a:rPr lang="en-US" sz="2800" i="1" dirty="0" err="1">
                <a:solidFill>
                  <a:schemeClr val="bg1"/>
                </a:solidFill>
              </a:rPr>
              <a:t>Politeknik</a:t>
            </a:r>
            <a:r>
              <a:rPr lang="en-US" sz="2800" i="1" dirty="0">
                <a:solidFill>
                  <a:schemeClr val="bg1"/>
                </a:solidFill>
              </a:rPr>
              <a:t> Sultan Mizan Zainal Abidin</a:t>
            </a:r>
            <a:br>
              <a:rPr lang="en-US" sz="2800" dirty="0">
                <a:solidFill>
                  <a:schemeClr val="bg1"/>
                </a:solidFill>
              </a:rPr>
            </a:br>
            <a:endParaRPr lang="en-US" sz="2800" i="1" dirty="0">
              <a:solidFill>
                <a:schemeClr val="bg1"/>
              </a:solidFill>
            </a:endParaRP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29899F02-63F7-8F57-8372-9FB494D2E2AB}"/>
              </a:ext>
            </a:extLst>
          </p:cNvPr>
          <p:cNvSpPr/>
          <p:nvPr/>
        </p:nvSpPr>
        <p:spPr>
          <a:xfrm>
            <a:off x="6871855" y="4112352"/>
            <a:ext cx="1681018" cy="1761154"/>
          </a:xfrm>
          <a:prstGeom prst="ellipse">
            <a:avLst/>
          </a:prstGeom>
          <a:blipFill>
            <a:blip r:embed="rId3"/>
            <a:stretch>
              <a:fillRect/>
            </a:stretch>
          </a:blip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89204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0B333C15-7229-B463-01F7-0C66EDBA0A18}"/>
              </a:ext>
            </a:extLst>
          </p:cNvPr>
          <p:cNvSpPr txBox="1">
            <a:spLocks/>
          </p:cNvSpPr>
          <p:nvPr/>
        </p:nvSpPr>
        <p:spPr>
          <a:xfrm>
            <a:off x="1524000" y="2063365"/>
            <a:ext cx="9144000" cy="2387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4000" i="1" dirty="0"/>
          </a:p>
        </p:txBody>
      </p:sp>
      <p:grpSp>
        <p:nvGrpSpPr>
          <p:cNvPr id="11" name="Group 32">
            <a:extLst>
              <a:ext uri="{FF2B5EF4-FFF2-40B4-BE49-F238E27FC236}">
                <a16:creationId xmlns:a16="http://schemas.microsoft.com/office/drawing/2014/main" id="{2135C586-2293-B1C5-ACC0-81F2A477369D}"/>
              </a:ext>
            </a:extLst>
          </p:cNvPr>
          <p:cNvGrpSpPr/>
          <p:nvPr/>
        </p:nvGrpSpPr>
        <p:grpSpPr>
          <a:xfrm>
            <a:off x="-9600813" y="6639493"/>
            <a:ext cx="14606445" cy="146395"/>
            <a:chOff x="0" y="0"/>
            <a:chExt cx="4956835" cy="192635"/>
          </a:xfrm>
        </p:grpSpPr>
        <p:sp>
          <p:nvSpPr>
            <p:cNvPr id="12" name="Freeform 33">
              <a:extLst>
                <a:ext uri="{FF2B5EF4-FFF2-40B4-BE49-F238E27FC236}">
                  <a16:creationId xmlns:a16="http://schemas.microsoft.com/office/drawing/2014/main" id="{0EFB9A15-DE8C-1D73-4792-6DF1B84DCAE2}"/>
                </a:ext>
              </a:extLst>
            </p:cNvPr>
            <p:cNvSpPr/>
            <p:nvPr/>
          </p:nvSpPr>
          <p:spPr>
            <a:xfrm>
              <a:off x="0" y="0"/>
              <a:ext cx="4956835" cy="192635"/>
            </a:xfrm>
            <a:custGeom>
              <a:avLst/>
              <a:gdLst/>
              <a:ahLst/>
              <a:cxnLst/>
              <a:rect l="l" t="t" r="r" b="b"/>
              <a:pathLst>
                <a:path w="4956835" h="192635">
                  <a:moveTo>
                    <a:pt x="4753635" y="0"/>
                  </a:moveTo>
                  <a:lnTo>
                    <a:pt x="0" y="0"/>
                  </a:lnTo>
                  <a:lnTo>
                    <a:pt x="203200" y="192635"/>
                  </a:lnTo>
                  <a:lnTo>
                    <a:pt x="4956835" y="192635"/>
                  </a:lnTo>
                  <a:lnTo>
                    <a:pt x="4753635" y="0"/>
                  </a:lnTo>
                  <a:close/>
                </a:path>
              </a:pathLst>
            </a:custGeom>
            <a:solidFill>
              <a:srgbClr val="1C6FE6"/>
            </a:solidFill>
          </p:spPr>
          <p:txBody>
            <a:bodyPr/>
            <a:lstStyle/>
            <a:p>
              <a:endParaRPr lang="en-US"/>
            </a:p>
          </p:txBody>
        </p:sp>
        <p:sp>
          <p:nvSpPr>
            <p:cNvPr id="13" name="TextBox 34">
              <a:extLst>
                <a:ext uri="{FF2B5EF4-FFF2-40B4-BE49-F238E27FC236}">
                  <a16:creationId xmlns:a16="http://schemas.microsoft.com/office/drawing/2014/main" id="{C3BE8DA8-401E-5455-AABA-4057B4871654}"/>
                </a:ext>
              </a:extLst>
            </p:cNvPr>
            <p:cNvSpPr txBox="1"/>
            <p:nvPr/>
          </p:nvSpPr>
          <p:spPr>
            <a:xfrm>
              <a:off x="101600" y="-76200"/>
              <a:ext cx="4753635" cy="26883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3749"/>
                </a:lnSpc>
              </a:pPr>
              <a:endParaRPr/>
            </a:p>
          </p:txBody>
        </p:sp>
      </p:grpSp>
      <p:grpSp>
        <p:nvGrpSpPr>
          <p:cNvPr id="14" name="Group 35">
            <a:extLst>
              <a:ext uri="{FF2B5EF4-FFF2-40B4-BE49-F238E27FC236}">
                <a16:creationId xmlns:a16="http://schemas.microsoft.com/office/drawing/2014/main" id="{BBBC175D-E040-BBFF-D579-E4118D2EADDF}"/>
              </a:ext>
            </a:extLst>
          </p:cNvPr>
          <p:cNvGrpSpPr/>
          <p:nvPr/>
        </p:nvGrpSpPr>
        <p:grpSpPr>
          <a:xfrm>
            <a:off x="11044515" y="626791"/>
            <a:ext cx="10925648" cy="167235"/>
            <a:chOff x="0" y="-213595"/>
            <a:chExt cx="4956835" cy="406230"/>
          </a:xfrm>
        </p:grpSpPr>
        <p:sp>
          <p:nvSpPr>
            <p:cNvPr id="15" name="Freeform 36">
              <a:extLst>
                <a:ext uri="{FF2B5EF4-FFF2-40B4-BE49-F238E27FC236}">
                  <a16:creationId xmlns:a16="http://schemas.microsoft.com/office/drawing/2014/main" id="{A08A12A5-C18E-F09A-D2EE-491A11F1D358}"/>
                </a:ext>
              </a:extLst>
            </p:cNvPr>
            <p:cNvSpPr/>
            <p:nvPr/>
          </p:nvSpPr>
          <p:spPr>
            <a:xfrm>
              <a:off x="0" y="0"/>
              <a:ext cx="4956835" cy="192635"/>
            </a:xfrm>
            <a:custGeom>
              <a:avLst/>
              <a:gdLst/>
              <a:ahLst/>
              <a:cxnLst/>
              <a:rect l="l" t="t" r="r" b="b"/>
              <a:pathLst>
                <a:path w="4956835" h="192635">
                  <a:moveTo>
                    <a:pt x="4753635" y="0"/>
                  </a:moveTo>
                  <a:lnTo>
                    <a:pt x="0" y="0"/>
                  </a:lnTo>
                  <a:lnTo>
                    <a:pt x="203200" y="192635"/>
                  </a:lnTo>
                  <a:lnTo>
                    <a:pt x="4956835" y="192635"/>
                  </a:lnTo>
                  <a:lnTo>
                    <a:pt x="4753635" y="0"/>
                  </a:lnTo>
                  <a:close/>
                </a:path>
              </a:pathLst>
            </a:custGeom>
            <a:solidFill>
              <a:srgbClr val="1C6FE6"/>
            </a:solidFill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TextBox 37">
              <a:extLst>
                <a:ext uri="{FF2B5EF4-FFF2-40B4-BE49-F238E27FC236}">
                  <a16:creationId xmlns:a16="http://schemas.microsoft.com/office/drawing/2014/main" id="{D950E445-48C2-10F0-7850-08DAF8C49314}"/>
                </a:ext>
              </a:extLst>
            </p:cNvPr>
            <p:cNvSpPr txBox="1"/>
            <p:nvPr/>
          </p:nvSpPr>
          <p:spPr>
            <a:xfrm>
              <a:off x="101600" y="-213595"/>
              <a:ext cx="4753635" cy="26883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3749"/>
                </a:lnSpc>
              </a:pPr>
              <a:endParaRPr/>
            </a:p>
          </p:txBody>
        </p:sp>
      </p:grpSp>
      <p:pic>
        <p:nvPicPr>
          <p:cNvPr id="29" name="Content Placeholder 28" descr="A blue and black logo&#10;&#10;AI-generated content may be incorrect.">
            <a:extLst>
              <a:ext uri="{FF2B5EF4-FFF2-40B4-BE49-F238E27FC236}">
                <a16:creationId xmlns:a16="http://schemas.microsoft.com/office/drawing/2014/main" id="{D90F03FE-4DF6-A437-C3F1-673D5547547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83456" y="-110203"/>
            <a:ext cx="908544" cy="908544"/>
          </a:xfrm>
        </p:spPr>
      </p:pic>
      <p:sp>
        <p:nvSpPr>
          <p:cNvPr id="22" name="Freeform 48">
            <a:extLst>
              <a:ext uri="{FF2B5EF4-FFF2-40B4-BE49-F238E27FC236}">
                <a16:creationId xmlns:a16="http://schemas.microsoft.com/office/drawing/2014/main" id="{53C530DD-A384-7072-2BE7-9CE9CAF1FB5F}"/>
              </a:ext>
            </a:extLst>
          </p:cNvPr>
          <p:cNvSpPr/>
          <p:nvPr/>
        </p:nvSpPr>
        <p:spPr>
          <a:xfrm>
            <a:off x="11044515" y="6011136"/>
            <a:ext cx="1738594" cy="1325564"/>
          </a:xfrm>
          <a:custGeom>
            <a:avLst/>
            <a:gdLst/>
            <a:ahLst/>
            <a:cxnLst/>
            <a:rect l="l" t="t" r="r" b="b"/>
            <a:pathLst>
              <a:path w="2057400" h="1813084">
                <a:moveTo>
                  <a:pt x="0" y="0"/>
                </a:moveTo>
                <a:lnTo>
                  <a:pt x="2057400" y="0"/>
                </a:lnTo>
                <a:lnTo>
                  <a:pt x="2057400" y="1813083"/>
                </a:lnTo>
                <a:lnTo>
                  <a:pt x="0" y="1813083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alphaModFix amt="50000"/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US"/>
          </a:p>
        </p:txBody>
      </p:sp>
      <p:sp>
        <p:nvSpPr>
          <p:cNvPr id="23" name="Freeform 49">
            <a:extLst>
              <a:ext uri="{FF2B5EF4-FFF2-40B4-BE49-F238E27FC236}">
                <a16:creationId xmlns:a16="http://schemas.microsoft.com/office/drawing/2014/main" id="{DB74AC22-2584-ED18-D3F2-73DCEAF46E5B}"/>
              </a:ext>
            </a:extLst>
          </p:cNvPr>
          <p:cNvSpPr/>
          <p:nvPr/>
        </p:nvSpPr>
        <p:spPr>
          <a:xfrm>
            <a:off x="-474543" y="-241098"/>
            <a:ext cx="1830931" cy="1411110"/>
          </a:xfrm>
          <a:custGeom>
            <a:avLst/>
            <a:gdLst/>
            <a:ahLst/>
            <a:cxnLst/>
            <a:rect l="l" t="t" r="r" b="b"/>
            <a:pathLst>
              <a:path w="1830931" h="1411110">
                <a:moveTo>
                  <a:pt x="0" y="0"/>
                </a:moveTo>
                <a:lnTo>
                  <a:pt x="1830931" y="0"/>
                </a:lnTo>
                <a:lnTo>
                  <a:pt x="1830931" y="1411110"/>
                </a:lnTo>
                <a:lnTo>
                  <a:pt x="0" y="1411110"/>
                </a:lnTo>
                <a:lnTo>
                  <a:pt x="0" y="0"/>
                </a:lnTo>
                <a:close/>
              </a:path>
            </a:pathLst>
          </a:custGeom>
          <a:blipFill>
            <a:blip r:embed="rId5">
              <a:alphaModFix amt="50000"/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 l="-299534" t="-12616" b="-130383"/>
            </a:stretch>
          </a:blipFill>
        </p:spPr>
        <p:txBody>
          <a:bodyPr/>
          <a:lstStyle/>
          <a:p>
            <a:endParaRPr lang="en-US"/>
          </a:p>
        </p:txBody>
      </p:sp>
      <p:grpSp>
        <p:nvGrpSpPr>
          <p:cNvPr id="24" name="Group 3">
            <a:extLst>
              <a:ext uri="{FF2B5EF4-FFF2-40B4-BE49-F238E27FC236}">
                <a16:creationId xmlns:a16="http://schemas.microsoft.com/office/drawing/2014/main" id="{4C5853EA-1D01-9ED1-A716-6DCB3931A5BE}"/>
              </a:ext>
            </a:extLst>
          </p:cNvPr>
          <p:cNvGrpSpPr/>
          <p:nvPr/>
        </p:nvGrpSpPr>
        <p:grpSpPr>
          <a:xfrm>
            <a:off x="676443" y="218506"/>
            <a:ext cx="3622719" cy="491903"/>
            <a:chOff x="0" y="0"/>
            <a:chExt cx="831949" cy="142990"/>
          </a:xfrm>
        </p:grpSpPr>
        <p:sp>
          <p:nvSpPr>
            <p:cNvPr id="25" name="Freeform 4">
              <a:extLst>
                <a:ext uri="{FF2B5EF4-FFF2-40B4-BE49-F238E27FC236}">
                  <a16:creationId xmlns:a16="http://schemas.microsoft.com/office/drawing/2014/main" id="{523FCB7D-A4B9-E5AB-59F6-94CCDA1101E1}"/>
                </a:ext>
              </a:extLst>
            </p:cNvPr>
            <p:cNvSpPr/>
            <p:nvPr/>
          </p:nvSpPr>
          <p:spPr>
            <a:xfrm>
              <a:off x="0" y="0"/>
              <a:ext cx="831949" cy="142990"/>
            </a:xfrm>
            <a:custGeom>
              <a:avLst/>
              <a:gdLst/>
              <a:ahLst/>
              <a:cxnLst/>
              <a:rect l="l" t="t" r="r" b="b"/>
              <a:pathLst>
                <a:path w="831949" h="142990">
                  <a:moveTo>
                    <a:pt x="0" y="0"/>
                  </a:moveTo>
                  <a:lnTo>
                    <a:pt x="831949" y="0"/>
                  </a:lnTo>
                  <a:lnTo>
                    <a:pt x="831949" y="142990"/>
                  </a:lnTo>
                  <a:lnTo>
                    <a:pt x="0" y="142990"/>
                  </a:lnTo>
                  <a:close/>
                </a:path>
              </a:pathLst>
            </a:custGeom>
            <a:solidFill>
              <a:srgbClr val="1C6FE6"/>
            </a:solidFill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6" name="TextBox 5">
              <a:extLst>
                <a:ext uri="{FF2B5EF4-FFF2-40B4-BE49-F238E27FC236}">
                  <a16:creationId xmlns:a16="http://schemas.microsoft.com/office/drawing/2014/main" id="{3AD0A1EC-7608-E089-4BAE-193B61380A07}"/>
                </a:ext>
              </a:extLst>
            </p:cNvPr>
            <p:cNvSpPr txBox="1"/>
            <p:nvPr/>
          </p:nvSpPr>
          <p:spPr>
            <a:xfrm>
              <a:off x="0" y="-190500"/>
              <a:ext cx="831949" cy="333490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4999"/>
                </a:lnSpc>
              </a:pPr>
              <a:endParaRPr/>
            </a:p>
          </p:txBody>
        </p:sp>
      </p:grpSp>
      <p:sp>
        <p:nvSpPr>
          <p:cNvPr id="27" name="Title 1">
            <a:extLst>
              <a:ext uri="{FF2B5EF4-FFF2-40B4-BE49-F238E27FC236}">
                <a16:creationId xmlns:a16="http://schemas.microsoft.com/office/drawing/2014/main" id="{8A621B7E-7C5D-0C5C-3F52-4A3571BD539D}"/>
              </a:ext>
            </a:extLst>
          </p:cNvPr>
          <p:cNvSpPr txBox="1">
            <a:spLocks/>
          </p:cNvSpPr>
          <p:nvPr/>
        </p:nvSpPr>
        <p:spPr>
          <a:xfrm>
            <a:off x="1147485" y="299933"/>
            <a:ext cx="3622718" cy="66278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2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0" i="1" dirty="0">
                <a:solidFill>
                  <a:schemeClr val="bg1"/>
                </a:solidFill>
              </a:rPr>
              <a:t>Introduction</a:t>
            </a:r>
            <a:br>
              <a:rPr lang="en-US" dirty="0"/>
            </a:br>
            <a:br>
              <a:rPr lang="en-US" i="1" dirty="0"/>
            </a:br>
            <a:endParaRPr lang="en-US" dirty="0"/>
          </a:p>
        </p:txBody>
      </p:sp>
      <p:sp>
        <p:nvSpPr>
          <p:cNvPr id="30" name="Freeform 29">
            <a:extLst>
              <a:ext uri="{FF2B5EF4-FFF2-40B4-BE49-F238E27FC236}">
                <a16:creationId xmlns:a16="http://schemas.microsoft.com/office/drawing/2014/main" id="{DF4F3E6E-5D04-6865-05B6-1FB4C5E0AA76}"/>
              </a:ext>
            </a:extLst>
          </p:cNvPr>
          <p:cNvSpPr/>
          <p:nvPr/>
        </p:nvSpPr>
        <p:spPr>
          <a:xfrm>
            <a:off x="-815801" y="2884601"/>
            <a:ext cx="1098605" cy="1253229"/>
          </a:xfrm>
          <a:custGeom>
            <a:avLst/>
            <a:gdLst/>
            <a:ahLst/>
            <a:cxnLst/>
            <a:rect l="l" t="t" r="r" b="b"/>
            <a:pathLst>
              <a:path w="2157295" h="2192930">
                <a:moveTo>
                  <a:pt x="0" y="0"/>
                </a:moveTo>
                <a:lnTo>
                  <a:pt x="2157295" y="0"/>
                </a:lnTo>
                <a:lnTo>
                  <a:pt x="2157295" y="2192930"/>
                </a:lnTo>
                <a:lnTo>
                  <a:pt x="0" y="2192930"/>
                </a:lnTo>
                <a:lnTo>
                  <a:pt x="0" y="0"/>
                </a:lnTo>
                <a:close/>
              </a:path>
            </a:pathLst>
          </a:custGeom>
          <a:blipFill>
            <a:blip r:embed="rId7">
              <a:alphaModFix amt="19999"/>
              <a:extLs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15739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C629511-CDAA-CA12-2970-D4E914A5952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ED4F92DD-C562-BAB4-0FD3-A36339AFBE0A}"/>
              </a:ext>
            </a:extLst>
          </p:cNvPr>
          <p:cNvSpPr txBox="1">
            <a:spLocks/>
          </p:cNvSpPr>
          <p:nvPr/>
        </p:nvSpPr>
        <p:spPr>
          <a:xfrm>
            <a:off x="1524000" y="2063365"/>
            <a:ext cx="9144000" cy="2387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4000" i="1" dirty="0"/>
          </a:p>
        </p:txBody>
      </p:sp>
      <p:grpSp>
        <p:nvGrpSpPr>
          <p:cNvPr id="11" name="Group 32">
            <a:extLst>
              <a:ext uri="{FF2B5EF4-FFF2-40B4-BE49-F238E27FC236}">
                <a16:creationId xmlns:a16="http://schemas.microsoft.com/office/drawing/2014/main" id="{879A5ABB-F149-7F4D-C6A8-A9BF97FC0015}"/>
              </a:ext>
            </a:extLst>
          </p:cNvPr>
          <p:cNvGrpSpPr/>
          <p:nvPr/>
        </p:nvGrpSpPr>
        <p:grpSpPr>
          <a:xfrm>
            <a:off x="-9600813" y="6639493"/>
            <a:ext cx="14606445" cy="146395"/>
            <a:chOff x="0" y="0"/>
            <a:chExt cx="4956835" cy="192635"/>
          </a:xfrm>
        </p:grpSpPr>
        <p:sp>
          <p:nvSpPr>
            <p:cNvPr id="12" name="Freeform 33">
              <a:extLst>
                <a:ext uri="{FF2B5EF4-FFF2-40B4-BE49-F238E27FC236}">
                  <a16:creationId xmlns:a16="http://schemas.microsoft.com/office/drawing/2014/main" id="{C891227E-7B73-3688-B87E-314F71D30515}"/>
                </a:ext>
              </a:extLst>
            </p:cNvPr>
            <p:cNvSpPr/>
            <p:nvPr/>
          </p:nvSpPr>
          <p:spPr>
            <a:xfrm>
              <a:off x="0" y="0"/>
              <a:ext cx="4956835" cy="192635"/>
            </a:xfrm>
            <a:custGeom>
              <a:avLst/>
              <a:gdLst/>
              <a:ahLst/>
              <a:cxnLst/>
              <a:rect l="l" t="t" r="r" b="b"/>
              <a:pathLst>
                <a:path w="4956835" h="192635">
                  <a:moveTo>
                    <a:pt x="4753635" y="0"/>
                  </a:moveTo>
                  <a:lnTo>
                    <a:pt x="0" y="0"/>
                  </a:lnTo>
                  <a:lnTo>
                    <a:pt x="203200" y="192635"/>
                  </a:lnTo>
                  <a:lnTo>
                    <a:pt x="4956835" y="192635"/>
                  </a:lnTo>
                  <a:lnTo>
                    <a:pt x="4753635" y="0"/>
                  </a:lnTo>
                  <a:close/>
                </a:path>
              </a:pathLst>
            </a:custGeom>
            <a:solidFill>
              <a:srgbClr val="1C6FE6"/>
            </a:solidFill>
          </p:spPr>
          <p:txBody>
            <a:bodyPr/>
            <a:lstStyle/>
            <a:p>
              <a:endParaRPr lang="en-US"/>
            </a:p>
          </p:txBody>
        </p:sp>
        <p:sp>
          <p:nvSpPr>
            <p:cNvPr id="13" name="TextBox 34">
              <a:extLst>
                <a:ext uri="{FF2B5EF4-FFF2-40B4-BE49-F238E27FC236}">
                  <a16:creationId xmlns:a16="http://schemas.microsoft.com/office/drawing/2014/main" id="{BCD83047-AB32-F6A0-306C-C4B667054628}"/>
                </a:ext>
              </a:extLst>
            </p:cNvPr>
            <p:cNvSpPr txBox="1"/>
            <p:nvPr/>
          </p:nvSpPr>
          <p:spPr>
            <a:xfrm>
              <a:off x="101600" y="-76200"/>
              <a:ext cx="4753635" cy="26883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3749"/>
                </a:lnSpc>
              </a:pPr>
              <a:endParaRPr/>
            </a:p>
          </p:txBody>
        </p:sp>
      </p:grpSp>
      <p:grpSp>
        <p:nvGrpSpPr>
          <p:cNvPr id="14" name="Group 35">
            <a:extLst>
              <a:ext uri="{FF2B5EF4-FFF2-40B4-BE49-F238E27FC236}">
                <a16:creationId xmlns:a16="http://schemas.microsoft.com/office/drawing/2014/main" id="{5E98826F-4726-A284-D200-A3BB66AC90C2}"/>
              </a:ext>
            </a:extLst>
          </p:cNvPr>
          <p:cNvGrpSpPr/>
          <p:nvPr/>
        </p:nvGrpSpPr>
        <p:grpSpPr>
          <a:xfrm>
            <a:off x="11044515" y="626791"/>
            <a:ext cx="10925648" cy="167235"/>
            <a:chOff x="0" y="-213595"/>
            <a:chExt cx="4956835" cy="406230"/>
          </a:xfrm>
        </p:grpSpPr>
        <p:sp>
          <p:nvSpPr>
            <p:cNvPr id="15" name="Freeform 36">
              <a:extLst>
                <a:ext uri="{FF2B5EF4-FFF2-40B4-BE49-F238E27FC236}">
                  <a16:creationId xmlns:a16="http://schemas.microsoft.com/office/drawing/2014/main" id="{186392BC-B57B-28BF-DB5A-BF0902616A55}"/>
                </a:ext>
              </a:extLst>
            </p:cNvPr>
            <p:cNvSpPr/>
            <p:nvPr/>
          </p:nvSpPr>
          <p:spPr>
            <a:xfrm>
              <a:off x="0" y="0"/>
              <a:ext cx="4956835" cy="192635"/>
            </a:xfrm>
            <a:custGeom>
              <a:avLst/>
              <a:gdLst/>
              <a:ahLst/>
              <a:cxnLst/>
              <a:rect l="l" t="t" r="r" b="b"/>
              <a:pathLst>
                <a:path w="4956835" h="192635">
                  <a:moveTo>
                    <a:pt x="4753635" y="0"/>
                  </a:moveTo>
                  <a:lnTo>
                    <a:pt x="0" y="0"/>
                  </a:lnTo>
                  <a:lnTo>
                    <a:pt x="203200" y="192635"/>
                  </a:lnTo>
                  <a:lnTo>
                    <a:pt x="4956835" y="192635"/>
                  </a:lnTo>
                  <a:lnTo>
                    <a:pt x="4753635" y="0"/>
                  </a:lnTo>
                  <a:close/>
                </a:path>
              </a:pathLst>
            </a:custGeom>
            <a:solidFill>
              <a:srgbClr val="1C6FE6"/>
            </a:solidFill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TextBox 37">
              <a:extLst>
                <a:ext uri="{FF2B5EF4-FFF2-40B4-BE49-F238E27FC236}">
                  <a16:creationId xmlns:a16="http://schemas.microsoft.com/office/drawing/2014/main" id="{6FFA9C79-3F2F-1E2B-0BBA-F3FE0D709D0D}"/>
                </a:ext>
              </a:extLst>
            </p:cNvPr>
            <p:cNvSpPr txBox="1"/>
            <p:nvPr/>
          </p:nvSpPr>
          <p:spPr>
            <a:xfrm>
              <a:off x="101600" y="-213595"/>
              <a:ext cx="4753635" cy="26883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3749"/>
                </a:lnSpc>
              </a:pPr>
              <a:endParaRPr/>
            </a:p>
          </p:txBody>
        </p:sp>
      </p:grpSp>
      <p:pic>
        <p:nvPicPr>
          <p:cNvPr id="29" name="Content Placeholder 28" descr="A blue and black logo&#10;&#10;AI-generated content may be incorrect.">
            <a:extLst>
              <a:ext uri="{FF2B5EF4-FFF2-40B4-BE49-F238E27FC236}">
                <a16:creationId xmlns:a16="http://schemas.microsoft.com/office/drawing/2014/main" id="{13EB347D-071A-2698-8B84-6EFAB64C069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83456" y="-110203"/>
            <a:ext cx="908544" cy="908544"/>
          </a:xfrm>
        </p:spPr>
      </p:pic>
      <p:sp>
        <p:nvSpPr>
          <p:cNvPr id="22" name="Freeform 48">
            <a:extLst>
              <a:ext uri="{FF2B5EF4-FFF2-40B4-BE49-F238E27FC236}">
                <a16:creationId xmlns:a16="http://schemas.microsoft.com/office/drawing/2014/main" id="{EE4F5F51-CAAF-F6FC-BD44-B1B52610FCA3}"/>
              </a:ext>
            </a:extLst>
          </p:cNvPr>
          <p:cNvSpPr/>
          <p:nvPr/>
        </p:nvSpPr>
        <p:spPr>
          <a:xfrm>
            <a:off x="11044515" y="6011136"/>
            <a:ext cx="1738594" cy="1325564"/>
          </a:xfrm>
          <a:custGeom>
            <a:avLst/>
            <a:gdLst/>
            <a:ahLst/>
            <a:cxnLst/>
            <a:rect l="l" t="t" r="r" b="b"/>
            <a:pathLst>
              <a:path w="2057400" h="1813084">
                <a:moveTo>
                  <a:pt x="0" y="0"/>
                </a:moveTo>
                <a:lnTo>
                  <a:pt x="2057400" y="0"/>
                </a:lnTo>
                <a:lnTo>
                  <a:pt x="2057400" y="1813083"/>
                </a:lnTo>
                <a:lnTo>
                  <a:pt x="0" y="1813083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alphaModFix amt="50000"/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US"/>
          </a:p>
        </p:txBody>
      </p:sp>
      <p:sp>
        <p:nvSpPr>
          <p:cNvPr id="23" name="Freeform 49">
            <a:extLst>
              <a:ext uri="{FF2B5EF4-FFF2-40B4-BE49-F238E27FC236}">
                <a16:creationId xmlns:a16="http://schemas.microsoft.com/office/drawing/2014/main" id="{5BDC3016-36BB-5D15-DDAA-7F93B47E8D4D}"/>
              </a:ext>
            </a:extLst>
          </p:cNvPr>
          <p:cNvSpPr/>
          <p:nvPr/>
        </p:nvSpPr>
        <p:spPr>
          <a:xfrm>
            <a:off x="-474543" y="-241098"/>
            <a:ext cx="1830931" cy="1411110"/>
          </a:xfrm>
          <a:custGeom>
            <a:avLst/>
            <a:gdLst/>
            <a:ahLst/>
            <a:cxnLst/>
            <a:rect l="l" t="t" r="r" b="b"/>
            <a:pathLst>
              <a:path w="1830931" h="1411110">
                <a:moveTo>
                  <a:pt x="0" y="0"/>
                </a:moveTo>
                <a:lnTo>
                  <a:pt x="1830931" y="0"/>
                </a:lnTo>
                <a:lnTo>
                  <a:pt x="1830931" y="1411110"/>
                </a:lnTo>
                <a:lnTo>
                  <a:pt x="0" y="1411110"/>
                </a:lnTo>
                <a:lnTo>
                  <a:pt x="0" y="0"/>
                </a:lnTo>
                <a:close/>
              </a:path>
            </a:pathLst>
          </a:custGeom>
          <a:blipFill>
            <a:blip r:embed="rId5">
              <a:alphaModFix amt="50000"/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 l="-299534" t="-12616" b="-130383"/>
            </a:stretch>
          </a:blipFill>
        </p:spPr>
        <p:txBody>
          <a:bodyPr/>
          <a:lstStyle/>
          <a:p>
            <a:endParaRPr lang="en-US"/>
          </a:p>
        </p:txBody>
      </p:sp>
      <p:grpSp>
        <p:nvGrpSpPr>
          <p:cNvPr id="24" name="Group 3">
            <a:extLst>
              <a:ext uri="{FF2B5EF4-FFF2-40B4-BE49-F238E27FC236}">
                <a16:creationId xmlns:a16="http://schemas.microsoft.com/office/drawing/2014/main" id="{D4DE8863-37A4-F481-6618-D6FB47C294E8}"/>
              </a:ext>
            </a:extLst>
          </p:cNvPr>
          <p:cNvGrpSpPr/>
          <p:nvPr/>
        </p:nvGrpSpPr>
        <p:grpSpPr>
          <a:xfrm>
            <a:off x="676443" y="218506"/>
            <a:ext cx="4800530" cy="491903"/>
            <a:chOff x="0" y="0"/>
            <a:chExt cx="831949" cy="142990"/>
          </a:xfrm>
        </p:grpSpPr>
        <p:sp>
          <p:nvSpPr>
            <p:cNvPr id="25" name="Freeform 4">
              <a:extLst>
                <a:ext uri="{FF2B5EF4-FFF2-40B4-BE49-F238E27FC236}">
                  <a16:creationId xmlns:a16="http://schemas.microsoft.com/office/drawing/2014/main" id="{FD93B3A3-6B4D-9A9C-A93C-12A928796FA0}"/>
                </a:ext>
              </a:extLst>
            </p:cNvPr>
            <p:cNvSpPr/>
            <p:nvPr/>
          </p:nvSpPr>
          <p:spPr>
            <a:xfrm>
              <a:off x="0" y="0"/>
              <a:ext cx="831949" cy="142990"/>
            </a:xfrm>
            <a:custGeom>
              <a:avLst/>
              <a:gdLst/>
              <a:ahLst/>
              <a:cxnLst/>
              <a:rect l="l" t="t" r="r" b="b"/>
              <a:pathLst>
                <a:path w="831949" h="142990">
                  <a:moveTo>
                    <a:pt x="0" y="0"/>
                  </a:moveTo>
                  <a:lnTo>
                    <a:pt x="831949" y="0"/>
                  </a:lnTo>
                  <a:lnTo>
                    <a:pt x="831949" y="142990"/>
                  </a:lnTo>
                  <a:lnTo>
                    <a:pt x="0" y="142990"/>
                  </a:lnTo>
                  <a:close/>
                </a:path>
              </a:pathLst>
            </a:custGeom>
            <a:solidFill>
              <a:srgbClr val="1C6FE6"/>
            </a:solidFill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6" name="TextBox 5">
              <a:extLst>
                <a:ext uri="{FF2B5EF4-FFF2-40B4-BE49-F238E27FC236}">
                  <a16:creationId xmlns:a16="http://schemas.microsoft.com/office/drawing/2014/main" id="{1B215230-8598-E229-11DF-257F39E1E7B3}"/>
                </a:ext>
              </a:extLst>
            </p:cNvPr>
            <p:cNvSpPr txBox="1"/>
            <p:nvPr/>
          </p:nvSpPr>
          <p:spPr>
            <a:xfrm>
              <a:off x="0" y="-190500"/>
              <a:ext cx="831949" cy="333490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4999"/>
                </a:lnSpc>
              </a:pPr>
              <a:endParaRPr/>
            </a:p>
          </p:txBody>
        </p:sp>
      </p:grpSp>
      <p:sp>
        <p:nvSpPr>
          <p:cNvPr id="27" name="Title 1">
            <a:extLst>
              <a:ext uri="{FF2B5EF4-FFF2-40B4-BE49-F238E27FC236}">
                <a16:creationId xmlns:a16="http://schemas.microsoft.com/office/drawing/2014/main" id="{2A7F908B-93A2-F1F9-93A7-63D75F107D0E}"/>
              </a:ext>
            </a:extLst>
          </p:cNvPr>
          <p:cNvSpPr txBox="1">
            <a:spLocks/>
          </p:cNvSpPr>
          <p:nvPr/>
        </p:nvSpPr>
        <p:spPr>
          <a:xfrm>
            <a:off x="676147" y="299933"/>
            <a:ext cx="4678280" cy="66278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2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0" i="1" dirty="0">
                <a:solidFill>
                  <a:schemeClr val="bg1"/>
                </a:solidFill>
              </a:rPr>
              <a:t>Problem Statement</a:t>
            </a:r>
            <a:br>
              <a:rPr lang="en-US" dirty="0"/>
            </a:br>
            <a:br>
              <a:rPr lang="en-US" i="1" dirty="0"/>
            </a:br>
            <a:endParaRPr lang="en-US" dirty="0"/>
          </a:p>
        </p:txBody>
      </p:sp>
      <p:sp>
        <p:nvSpPr>
          <p:cNvPr id="30" name="Freeform 29">
            <a:extLst>
              <a:ext uri="{FF2B5EF4-FFF2-40B4-BE49-F238E27FC236}">
                <a16:creationId xmlns:a16="http://schemas.microsoft.com/office/drawing/2014/main" id="{43F8CBFD-581E-4E2B-26A4-F2AC0E321D97}"/>
              </a:ext>
            </a:extLst>
          </p:cNvPr>
          <p:cNvSpPr/>
          <p:nvPr/>
        </p:nvSpPr>
        <p:spPr>
          <a:xfrm>
            <a:off x="-815801" y="2884601"/>
            <a:ext cx="1098605" cy="1253229"/>
          </a:xfrm>
          <a:custGeom>
            <a:avLst/>
            <a:gdLst/>
            <a:ahLst/>
            <a:cxnLst/>
            <a:rect l="l" t="t" r="r" b="b"/>
            <a:pathLst>
              <a:path w="2157295" h="2192930">
                <a:moveTo>
                  <a:pt x="0" y="0"/>
                </a:moveTo>
                <a:lnTo>
                  <a:pt x="2157295" y="0"/>
                </a:lnTo>
                <a:lnTo>
                  <a:pt x="2157295" y="2192930"/>
                </a:lnTo>
                <a:lnTo>
                  <a:pt x="0" y="2192930"/>
                </a:lnTo>
                <a:lnTo>
                  <a:pt x="0" y="0"/>
                </a:lnTo>
                <a:close/>
              </a:path>
            </a:pathLst>
          </a:custGeom>
          <a:blipFill>
            <a:blip r:embed="rId7">
              <a:alphaModFix amt="19999"/>
              <a:extLs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96427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1C8E7AD-09EB-F142-C149-639B7B2F6BC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1C6C049F-A3A8-98DE-2419-E446FF31B7A8}"/>
              </a:ext>
            </a:extLst>
          </p:cNvPr>
          <p:cNvSpPr txBox="1">
            <a:spLocks/>
          </p:cNvSpPr>
          <p:nvPr/>
        </p:nvSpPr>
        <p:spPr>
          <a:xfrm>
            <a:off x="1524000" y="2063365"/>
            <a:ext cx="9144000" cy="2387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4000" i="1" dirty="0"/>
          </a:p>
        </p:txBody>
      </p:sp>
      <p:grpSp>
        <p:nvGrpSpPr>
          <p:cNvPr id="11" name="Group 32">
            <a:extLst>
              <a:ext uri="{FF2B5EF4-FFF2-40B4-BE49-F238E27FC236}">
                <a16:creationId xmlns:a16="http://schemas.microsoft.com/office/drawing/2014/main" id="{B5B2CB8A-4105-7630-3F69-7B84A247D98D}"/>
              </a:ext>
            </a:extLst>
          </p:cNvPr>
          <p:cNvGrpSpPr/>
          <p:nvPr/>
        </p:nvGrpSpPr>
        <p:grpSpPr>
          <a:xfrm>
            <a:off x="-9600813" y="6639493"/>
            <a:ext cx="14606445" cy="146395"/>
            <a:chOff x="0" y="0"/>
            <a:chExt cx="4956835" cy="192635"/>
          </a:xfrm>
        </p:grpSpPr>
        <p:sp>
          <p:nvSpPr>
            <p:cNvPr id="12" name="Freeform 33">
              <a:extLst>
                <a:ext uri="{FF2B5EF4-FFF2-40B4-BE49-F238E27FC236}">
                  <a16:creationId xmlns:a16="http://schemas.microsoft.com/office/drawing/2014/main" id="{CD6F059C-338D-ABF2-F626-E70BE7CABDCF}"/>
                </a:ext>
              </a:extLst>
            </p:cNvPr>
            <p:cNvSpPr/>
            <p:nvPr/>
          </p:nvSpPr>
          <p:spPr>
            <a:xfrm>
              <a:off x="0" y="0"/>
              <a:ext cx="4956835" cy="192635"/>
            </a:xfrm>
            <a:custGeom>
              <a:avLst/>
              <a:gdLst/>
              <a:ahLst/>
              <a:cxnLst/>
              <a:rect l="l" t="t" r="r" b="b"/>
              <a:pathLst>
                <a:path w="4956835" h="192635">
                  <a:moveTo>
                    <a:pt x="4753635" y="0"/>
                  </a:moveTo>
                  <a:lnTo>
                    <a:pt x="0" y="0"/>
                  </a:lnTo>
                  <a:lnTo>
                    <a:pt x="203200" y="192635"/>
                  </a:lnTo>
                  <a:lnTo>
                    <a:pt x="4956835" y="192635"/>
                  </a:lnTo>
                  <a:lnTo>
                    <a:pt x="4753635" y="0"/>
                  </a:lnTo>
                  <a:close/>
                </a:path>
              </a:pathLst>
            </a:custGeom>
            <a:solidFill>
              <a:srgbClr val="1C6FE6"/>
            </a:solidFill>
          </p:spPr>
          <p:txBody>
            <a:bodyPr/>
            <a:lstStyle/>
            <a:p>
              <a:endParaRPr lang="en-US"/>
            </a:p>
          </p:txBody>
        </p:sp>
        <p:sp>
          <p:nvSpPr>
            <p:cNvPr id="13" name="TextBox 34">
              <a:extLst>
                <a:ext uri="{FF2B5EF4-FFF2-40B4-BE49-F238E27FC236}">
                  <a16:creationId xmlns:a16="http://schemas.microsoft.com/office/drawing/2014/main" id="{C8B91DBB-E718-DDC7-0F27-150472A7A1C6}"/>
                </a:ext>
              </a:extLst>
            </p:cNvPr>
            <p:cNvSpPr txBox="1"/>
            <p:nvPr/>
          </p:nvSpPr>
          <p:spPr>
            <a:xfrm>
              <a:off x="101600" y="-76200"/>
              <a:ext cx="4753635" cy="26883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3749"/>
                </a:lnSpc>
              </a:pPr>
              <a:endParaRPr/>
            </a:p>
          </p:txBody>
        </p:sp>
      </p:grpSp>
      <p:grpSp>
        <p:nvGrpSpPr>
          <p:cNvPr id="14" name="Group 35">
            <a:extLst>
              <a:ext uri="{FF2B5EF4-FFF2-40B4-BE49-F238E27FC236}">
                <a16:creationId xmlns:a16="http://schemas.microsoft.com/office/drawing/2014/main" id="{CF2EC7B9-CF4E-3EC8-E184-5733FF4969B4}"/>
              </a:ext>
            </a:extLst>
          </p:cNvPr>
          <p:cNvGrpSpPr/>
          <p:nvPr/>
        </p:nvGrpSpPr>
        <p:grpSpPr>
          <a:xfrm>
            <a:off x="11044515" y="626791"/>
            <a:ext cx="10925648" cy="167235"/>
            <a:chOff x="0" y="-213595"/>
            <a:chExt cx="4956835" cy="406230"/>
          </a:xfrm>
        </p:grpSpPr>
        <p:sp>
          <p:nvSpPr>
            <p:cNvPr id="15" name="Freeform 36">
              <a:extLst>
                <a:ext uri="{FF2B5EF4-FFF2-40B4-BE49-F238E27FC236}">
                  <a16:creationId xmlns:a16="http://schemas.microsoft.com/office/drawing/2014/main" id="{AE8D6DE5-89D6-2FD0-5969-4F4B7F896C35}"/>
                </a:ext>
              </a:extLst>
            </p:cNvPr>
            <p:cNvSpPr/>
            <p:nvPr/>
          </p:nvSpPr>
          <p:spPr>
            <a:xfrm>
              <a:off x="0" y="0"/>
              <a:ext cx="4956835" cy="192635"/>
            </a:xfrm>
            <a:custGeom>
              <a:avLst/>
              <a:gdLst/>
              <a:ahLst/>
              <a:cxnLst/>
              <a:rect l="l" t="t" r="r" b="b"/>
              <a:pathLst>
                <a:path w="4956835" h="192635">
                  <a:moveTo>
                    <a:pt x="4753635" y="0"/>
                  </a:moveTo>
                  <a:lnTo>
                    <a:pt x="0" y="0"/>
                  </a:lnTo>
                  <a:lnTo>
                    <a:pt x="203200" y="192635"/>
                  </a:lnTo>
                  <a:lnTo>
                    <a:pt x="4956835" y="192635"/>
                  </a:lnTo>
                  <a:lnTo>
                    <a:pt x="4753635" y="0"/>
                  </a:lnTo>
                  <a:close/>
                </a:path>
              </a:pathLst>
            </a:custGeom>
            <a:solidFill>
              <a:srgbClr val="1C6FE6"/>
            </a:solidFill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TextBox 37">
              <a:extLst>
                <a:ext uri="{FF2B5EF4-FFF2-40B4-BE49-F238E27FC236}">
                  <a16:creationId xmlns:a16="http://schemas.microsoft.com/office/drawing/2014/main" id="{B6917580-BE6F-E785-67DF-30DDEBBF1A38}"/>
                </a:ext>
              </a:extLst>
            </p:cNvPr>
            <p:cNvSpPr txBox="1"/>
            <p:nvPr/>
          </p:nvSpPr>
          <p:spPr>
            <a:xfrm>
              <a:off x="101600" y="-213595"/>
              <a:ext cx="4753635" cy="26883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3749"/>
                </a:lnSpc>
              </a:pPr>
              <a:endParaRPr/>
            </a:p>
          </p:txBody>
        </p:sp>
      </p:grpSp>
      <p:pic>
        <p:nvPicPr>
          <p:cNvPr id="29" name="Content Placeholder 28" descr="A blue and black logo&#10;&#10;AI-generated content may be incorrect.">
            <a:extLst>
              <a:ext uri="{FF2B5EF4-FFF2-40B4-BE49-F238E27FC236}">
                <a16:creationId xmlns:a16="http://schemas.microsoft.com/office/drawing/2014/main" id="{954B48B8-BC91-9E76-345F-B601445929F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83456" y="-110203"/>
            <a:ext cx="908544" cy="908544"/>
          </a:xfrm>
        </p:spPr>
      </p:pic>
      <p:sp>
        <p:nvSpPr>
          <p:cNvPr id="22" name="Freeform 48">
            <a:extLst>
              <a:ext uri="{FF2B5EF4-FFF2-40B4-BE49-F238E27FC236}">
                <a16:creationId xmlns:a16="http://schemas.microsoft.com/office/drawing/2014/main" id="{11B5E820-8AA1-CC14-358B-B3EE7AD638B4}"/>
              </a:ext>
            </a:extLst>
          </p:cNvPr>
          <p:cNvSpPr/>
          <p:nvPr/>
        </p:nvSpPr>
        <p:spPr>
          <a:xfrm>
            <a:off x="11044515" y="6011136"/>
            <a:ext cx="1738594" cy="1325564"/>
          </a:xfrm>
          <a:custGeom>
            <a:avLst/>
            <a:gdLst/>
            <a:ahLst/>
            <a:cxnLst/>
            <a:rect l="l" t="t" r="r" b="b"/>
            <a:pathLst>
              <a:path w="2057400" h="1813084">
                <a:moveTo>
                  <a:pt x="0" y="0"/>
                </a:moveTo>
                <a:lnTo>
                  <a:pt x="2057400" y="0"/>
                </a:lnTo>
                <a:lnTo>
                  <a:pt x="2057400" y="1813083"/>
                </a:lnTo>
                <a:lnTo>
                  <a:pt x="0" y="1813083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alphaModFix amt="50000"/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US"/>
          </a:p>
        </p:txBody>
      </p:sp>
      <p:sp>
        <p:nvSpPr>
          <p:cNvPr id="23" name="Freeform 49">
            <a:extLst>
              <a:ext uri="{FF2B5EF4-FFF2-40B4-BE49-F238E27FC236}">
                <a16:creationId xmlns:a16="http://schemas.microsoft.com/office/drawing/2014/main" id="{81BFE9C7-72D3-4651-016A-F5677F7F2592}"/>
              </a:ext>
            </a:extLst>
          </p:cNvPr>
          <p:cNvSpPr/>
          <p:nvPr/>
        </p:nvSpPr>
        <p:spPr>
          <a:xfrm>
            <a:off x="-474543" y="-241098"/>
            <a:ext cx="1830931" cy="1411110"/>
          </a:xfrm>
          <a:custGeom>
            <a:avLst/>
            <a:gdLst/>
            <a:ahLst/>
            <a:cxnLst/>
            <a:rect l="l" t="t" r="r" b="b"/>
            <a:pathLst>
              <a:path w="1830931" h="1411110">
                <a:moveTo>
                  <a:pt x="0" y="0"/>
                </a:moveTo>
                <a:lnTo>
                  <a:pt x="1830931" y="0"/>
                </a:lnTo>
                <a:lnTo>
                  <a:pt x="1830931" y="1411110"/>
                </a:lnTo>
                <a:lnTo>
                  <a:pt x="0" y="1411110"/>
                </a:lnTo>
                <a:lnTo>
                  <a:pt x="0" y="0"/>
                </a:lnTo>
                <a:close/>
              </a:path>
            </a:pathLst>
          </a:custGeom>
          <a:blipFill>
            <a:blip r:embed="rId5">
              <a:alphaModFix amt="50000"/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 l="-299534" t="-12616" b="-130383"/>
            </a:stretch>
          </a:blipFill>
        </p:spPr>
        <p:txBody>
          <a:bodyPr/>
          <a:lstStyle/>
          <a:p>
            <a:endParaRPr lang="en-US"/>
          </a:p>
        </p:txBody>
      </p:sp>
      <p:grpSp>
        <p:nvGrpSpPr>
          <p:cNvPr id="24" name="Group 3">
            <a:extLst>
              <a:ext uri="{FF2B5EF4-FFF2-40B4-BE49-F238E27FC236}">
                <a16:creationId xmlns:a16="http://schemas.microsoft.com/office/drawing/2014/main" id="{E7F886EC-8CCA-6586-5CA0-E19628B10B9B}"/>
              </a:ext>
            </a:extLst>
          </p:cNvPr>
          <p:cNvGrpSpPr/>
          <p:nvPr/>
        </p:nvGrpSpPr>
        <p:grpSpPr>
          <a:xfrm>
            <a:off x="676444" y="218506"/>
            <a:ext cx="4734542" cy="491903"/>
            <a:chOff x="0" y="0"/>
            <a:chExt cx="831949" cy="142990"/>
          </a:xfrm>
        </p:grpSpPr>
        <p:sp>
          <p:nvSpPr>
            <p:cNvPr id="25" name="Freeform 4">
              <a:extLst>
                <a:ext uri="{FF2B5EF4-FFF2-40B4-BE49-F238E27FC236}">
                  <a16:creationId xmlns:a16="http://schemas.microsoft.com/office/drawing/2014/main" id="{13356A73-68AB-4CC3-E0DA-6748A75456F2}"/>
                </a:ext>
              </a:extLst>
            </p:cNvPr>
            <p:cNvSpPr/>
            <p:nvPr/>
          </p:nvSpPr>
          <p:spPr>
            <a:xfrm>
              <a:off x="0" y="0"/>
              <a:ext cx="831949" cy="142990"/>
            </a:xfrm>
            <a:custGeom>
              <a:avLst/>
              <a:gdLst/>
              <a:ahLst/>
              <a:cxnLst/>
              <a:rect l="l" t="t" r="r" b="b"/>
              <a:pathLst>
                <a:path w="831949" h="142990">
                  <a:moveTo>
                    <a:pt x="0" y="0"/>
                  </a:moveTo>
                  <a:lnTo>
                    <a:pt x="831949" y="0"/>
                  </a:lnTo>
                  <a:lnTo>
                    <a:pt x="831949" y="142990"/>
                  </a:lnTo>
                  <a:lnTo>
                    <a:pt x="0" y="142990"/>
                  </a:lnTo>
                  <a:close/>
                </a:path>
              </a:pathLst>
            </a:custGeom>
            <a:solidFill>
              <a:srgbClr val="1C6FE6"/>
            </a:solidFill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6" name="TextBox 5">
              <a:extLst>
                <a:ext uri="{FF2B5EF4-FFF2-40B4-BE49-F238E27FC236}">
                  <a16:creationId xmlns:a16="http://schemas.microsoft.com/office/drawing/2014/main" id="{9A384BCC-AE70-3E18-62D9-5A091C8B956E}"/>
                </a:ext>
              </a:extLst>
            </p:cNvPr>
            <p:cNvSpPr txBox="1"/>
            <p:nvPr/>
          </p:nvSpPr>
          <p:spPr>
            <a:xfrm>
              <a:off x="0" y="-190500"/>
              <a:ext cx="831949" cy="333490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4999"/>
                </a:lnSpc>
              </a:pPr>
              <a:endParaRPr/>
            </a:p>
          </p:txBody>
        </p:sp>
      </p:grpSp>
      <p:sp>
        <p:nvSpPr>
          <p:cNvPr id="27" name="Title 1">
            <a:extLst>
              <a:ext uri="{FF2B5EF4-FFF2-40B4-BE49-F238E27FC236}">
                <a16:creationId xmlns:a16="http://schemas.microsoft.com/office/drawing/2014/main" id="{4CEE3816-7E2F-7CBD-960D-2A5DA31A43B2}"/>
              </a:ext>
            </a:extLst>
          </p:cNvPr>
          <p:cNvSpPr txBox="1">
            <a:spLocks/>
          </p:cNvSpPr>
          <p:nvPr/>
        </p:nvSpPr>
        <p:spPr>
          <a:xfrm>
            <a:off x="657294" y="299933"/>
            <a:ext cx="5268314" cy="66278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2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0" i="1" dirty="0">
                <a:solidFill>
                  <a:schemeClr val="bg1"/>
                </a:solidFill>
              </a:rPr>
              <a:t>Research Objective</a:t>
            </a:r>
            <a:br>
              <a:rPr lang="en-US" dirty="0"/>
            </a:br>
            <a:br>
              <a:rPr lang="en-US" i="1" dirty="0"/>
            </a:br>
            <a:endParaRPr lang="en-US" dirty="0"/>
          </a:p>
        </p:txBody>
      </p:sp>
      <p:sp>
        <p:nvSpPr>
          <p:cNvPr id="30" name="Freeform 29">
            <a:extLst>
              <a:ext uri="{FF2B5EF4-FFF2-40B4-BE49-F238E27FC236}">
                <a16:creationId xmlns:a16="http://schemas.microsoft.com/office/drawing/2014/main" id="{25392282-6FFC-A8E2-62FA-3090CBEF3103}"/>
              </a:ext>
            </a:extLst>
          </p:cNvPr>
          <p:cNvSpPr/>
          <p:nvPr/>
        </p:nvSpPr>
        <p:spPr>
          <a:xfrm>
            <a:off x="-815801" y="2884601"/>
            <a:ext cx="1098605" cy="1253229"/>
          </a:xfrm>
          <a:custGeom>
            <a:avLst/>
            <a:gdLst/>
            <a:ahLst/>
            <a:cxnLst/>
            <a:rect l="l" t="t" r="r" b="b"/>
            <a:pathLst>
              <a:path w="2157295" h="2192930">
                <a:moveTo>
                  <a:pt x="0" y="0"/>
                </a:moveTo>
                <a:lnTo>
                  <a:pt x="2157295" y="0"/>
                </a:lnTo>
                <a:lnTo>
                  <a:pt x="2157295" y="2192930"/>
                </a:lnTo>
                <a:lnTo>
                  <a:pt x="0" y="2192930"/>
                </a:lnTo>
                <a:lnTo>
                  <a:pt x="0" y="0"/>
                </a:lnTo>
                <a:close/>
              </a:path>
            </a:pathLst>
          </a:custGeom>
          <a:blipFill>
            <a:blip r:embed="rId7">
              <a:alphaModFix amt="19999"/>
              <a:extLs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81792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34</Words>
  <Application>Microsoft Office PowerPoint</Application>
  <PresentationFormat>Widescreen</PresentationFormat>
  <Paragraphs>7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Aptos</vt:lpstr>
      <vt:lpstr>Aptos Display</vt:lpstr>
      <vt:lpstr>Arial</vt:lpstr>
      <vt:lpstr>Office Theme</vt:lpstr>
      <vt:lpstr>Enhancing Functionality And Performance Of The E-Convocation  [ A125 ] </vt:lpstr>
      <vt:lpstr>PowerPoint Presentation</vt:lpstr>
      <vt:lpstr>PowerPoint Presentation</vt:lpstr>
      <vt:lpstr>PowerPoint Presentation</vt:lpstr>
    </vt:vector>
  </TitlesOfParts>
  <Company>Politeknik Sultan Mizan Zainal Abidin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Kamalul Hayat Raman</dc:creator>
  <cp:lastModifiedBy>Kamalul Hayat Raman</cp:lastModifiedBy>
  <cp:revision>5</cp:revision>
  <dcterms:created xsi:type="dcterms:W3CDTF">2025-07-30T01:36:30Z</dcterms:created>
  <dcterms:modified xsi:type="dcterms:W3CDTF">2025-07-30T07:54:34Z</dcterms:modified>
</cp:coreProperties>
</file>